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63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3" r:id="rId40"/>
    <p:sldId id="374" r:id="rId41"/>
    <p:sldId id="372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modifyVerifier cryptProviderType="rsaAES" cryptAlgorithmClass="hash" cryptAlgorithmType="typeAny" cryptAlgorithmSid="14" spinCount="100000" saltData="UUVRpWvUQmthhEcsM5jlZw==" hashData="tELeEM57KaAXKKLnqK6w9L/xuad2DMTpn2PRoSveTr4b/M/nr3KmUU8B5E2+f5KacboC4RFgX9WLeqjNUuu+Sg=="/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01"/>
    <p:restoredTop sz="94718"/>
  </p:normalViewPr>
  <p:slideViewPr>
    <p:cSldViewPr snapToGrid="0">
      <p:cViewPr varScale="1">
        <p:scale>
          <a:sx n="53" d="100"/>
          <a:sy n="53" d="100"/>
        </p:scale>
        <p:origin x="1380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841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31" name="Low angle view of a palm tree with Dubai’s skyscrapers in the background"/>
          <p:cNvSpPr>
            <a:spLocks noGrp="1"/>
          </p:cNvSpPr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BA304-825A-AA6C-DFA0-C9FD633E17F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01413" y="135305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ción"/>
          <p:cNvSpPr txBox="1">
            <a:spLocks noGrp="1"/>
          </p:cNvSpPr>
          <p:nvPr>
            <p:ph type="title"/>
          </p:nvPr>
        </p:nvSpPr>
        <p:spPr>
          <a:xfrm>
            <a:off x="4894830" y="2546014"/>
            <a:ext cx="18326247" cy="4699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  <p:sp>
        <p:nvSpPr>
          <p:cNvPr id="161" name="Aprendizaje de Maquina I - CEIA - FIUBA"/>
          <p:cNvSpPr txBox="1">
            <a:spLocks noGrp="1"/>
          </p:cNvSpPr>
          <p:nvPr>
            <p:ph type="body" sz="quarter" idx="1"/>
          </p:nvPr>
        </p:nvSpPr>
        <p:spPr>
          <a:xfrm>
            <a:off x="4894830" y="7417416"/>
            <a:ext cx="18326247" cy="14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Aprendizaje de Maquina I - CEIA - FIUBA </a:t>
            </a:r>
          </a:p>
        </p:txBody>
      </p:sp>
      <p:sp>
        <p:nvSpPr>
          <p:cNvPr id="163" name="Dr. Ing. Facundo Adrián Lucianna"/>
          <p:cNvSpPr txBox="1"/>
          <p:nvPr/>
        </p:nvSpPr>
        <p:spPr>
          <a:xfrm>
            <a:off x="1502215" y="11391254"/>
            <a:ext cx="18326247" cy="208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z="4000" spc="0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Antonio Zarauz Moreno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714-3C65-351E-394B-812CA71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5" y="5403850"/>
            <a:ext cx="289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38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203" name="La restricción es:"/>
          <p:cNvSpPr txBox="1"/>
          <p:nvPr/>
        </p:nvSpPr>
        <p:spPr>
          <a:xfrm>
            <a:off x="10275011" y="7416410"/>
            <a:ext cx="13312900" cy="6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 spc="-45"/>
            </a:lvl1pPr>
          </a:lstStyle>
          <a:p>
            <a:r>
              <a:rPr lang="es-ES_tradnl" dirty="0"/>
              <a:t>La restricción es:</a:t>
            </a:r>
          </a:p>
        </p:txBody>
      </p:sp>
      <p:pic>
        <p:nvPicPr>
          <p:cNvPr id="207" name="text15dsds973.png" descr="text15dsds9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2" y="5010846"/>
            <a:ext cx="7650707" cy="76614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/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blipFill>
                <a:blip r:embed="rId3"/>
                <a:stretch>
                  <a:fillRect l="-49329" t="-153043" b="-2113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/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blipFill>
                <a:blip r:embed="rId4"/>
                <a:stretch>
                  <a:fillRect l="-2874" t="-2083" r="-575" b="-145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/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blipFill>
                <a:blip r:embed="rId5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/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blipFill>
                <a:blip r:embed="rId6"/>
                <a:stretch>
                  <a:fillRect l="-1560" t="-47541" b="-11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/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_tradnl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blipFill>
                <a:blip r:embed="rId7"/>
                <a:stretch>
                  <a:fillRect t="-45161" b="-112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/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blipFill>
                <a:blip r:embed="rId8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4A045F-697F-A20E-ADEE-9300B19D27C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24DAB6-96D4-2A0B-3321-C41630899DC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rboles de decis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143896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rboles de deci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Árboles de decisión</a:t>
            </a:r>
          </a:p>
        </p:txBody>
      </p:sp>
      <p:sp>
        <p:nvSpPr>
          <p:cNvPr id="321" name="Los árboles de clasificación y regresión, conocidos como CART (Classification and Regression Trees), son una poderosa técnica de aprendizaje automático que se utiliza ampliamente para resolver problemas tanto de clasificación como de regresión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de clasificación y regresión, conocidos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CART</a:t>
            </a:r>
            <a:r>
              <a:rPr lang="es-ES_tradnl" dirty="0"/>
              <a:t> (</a:t>
            </a: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Trees</a:t>
            </a:r>
            <a:r>
              <a:rPr lang="es-ES_tradnl" dirty="0"/>
              <a:t>), son una poderosa técnica de aprendizaje automático que se utiliza ampliamente para resolver problemas tanto de clasificación como de regresión. 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CART son modelos de decisión que utilizan una estructura de árbol para realizar predicciones basadas en reglas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lógicas sencillas y fáciles de interpretar</a:t>
            </a:r>
            <a:r>
              <a:rPr lang="es-ES_tradnl" dirty="0"/>
              <a:t>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2" name="Arboles de regresión"/>
          <p:cNvSpPr txBox="1"/>
          <p:nvPr/>
        </p:nvSpPr>
        <p:spPr>
          <a:xfrm>
            <a:off x="12959836" y="946763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regresión</a:t>
            </a:r>
          </a:p>
        </p:txBody>
      </p:sp>
      <p:sp>
        <p:nvSpPr>
          <p:cNvPr id="323" name="Arboles de clasificación"/>
          <p:cNvSpPr txBox="1"/>
          <p:nvPr/>
        </p:nvSpPr>
        <p:spPr>
          <a:xfrm>
            <a:off x="5566350" y="9467638"/>
            <a:ext cx="5416851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clasificación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A77FBD-0EEB-326C-84A5-A1475A42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035FE9-4370-9756-70A5-0773D9AE7D7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081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26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7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328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29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30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31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D65328CF-49A2-F84D-73EB-273643EBE98B}"/>
              </a:ext>
            </a:extLst>
          </p:cNvPr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0A46DD8-CB92-1F5E-DCF0-3F5D0BA77F1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60FF-9DE5-B4C6-A820-A40AEAF104C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9273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39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45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Se predice el logaritmos del salario (tiene una distribución mas de campana). Years es años jugando en las ligas. Hits es el numero de hits que realizó el año pasado."/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50" name="R1 = {X | Years &lt; 4.5}"/>
          <p:cNvSpPr txBox="1"/>
          <p:nvPr/>
        </p:nvSpPr>
        <p:spPr>
          <a:xfrm>
            <a:off x="5682293" y="9267730"/>
            <a:ext cx="263570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R1 = {X | Years &lt; 4.5}</a:t>
            </a:r>
          </a:p>
        </p:txBody>
      </p:sp>
      <p:sp>
        <p:nvSpPr>
          <p:cNvPr id="351" name="R2 = {X | Years &gt;= 4.5, Hits&lt;117.5}"/>
          <p:cNvSpPr txBox="1"/>
          <p:nvPr/>
        </p:nvSpPr>
        <p:spPr>
          <a:xfrm>
            <a:off x="10915958" y="11545263"/>
            <a:ext cx="417411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 = {X | Years &gt;= 4.5, Hits&lt;117.5}</a:t>
            </a:r>
          </a:p>
        </p:txBody>
      </p:sp>
      <p:sp>
        <p:nvSpPr>
          <p:cNvPr id="352" name="R3 = {X | Years &gt;= 4.5, Hits&gt;=117.5}"/>
          <p:cNvSpPr txBox="1"/>
          <p:nvPr/>
        </p:nvSpPr>
        <p:spPr>
          <a:xfrm>
            <a:off x="16505039" y="11535807"/>
            <a:ext cx="43243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R3 = {X | Years &gt;= 4.5, Hits&gt;=117.5}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2297AB-26E6-0733-6BF3-04528327154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B6EAB1-846D-1F58-497F-4E03BE62F8E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14</a:t>
            </a:fld>
            <a:endParaRPr lang="en-US" sz="2800" dirty="0"/>
          </a:p>
        </p:txBody>
      </p:sp>
      <p:sp>
        <p:nvSpPr>
          <p:cNvPr id="4" name="Years &lt; 4.5">
            <a:extLst>
              <a:ext uri="{FF2B5EF4-FFF2-40B4-BE49-F238E27FC236}">
                <a16:creationId xmlns:a16="http://schemas.microsoft.com/office/drawing/2014/main" id="{BF7DD71F-89C1-3B57-D5D0-A6EAA3C04EC6}"/>
              </a:ext>
            </a:extLst>
          </p:cNvPr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5" name="Hits &lt; 117.5">
            <a:extLst>
              <a:ext uri="{FF2B5EF4-FFF2-40B4-BE49-F238E27FC236}">
                <a16:creationId xmlns:a16="http://schemas.microsoft.com/office/drawing/2014/main" id="{7DC8CC40-344F-6CDF-8453-B34CA6C6FADD}"/>
              </a:ext>
            </a:extLst>
          </p:cNvPr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6" name="6.74 ($845.560)">
            <a:extLst>
              <a:ext uri="{FF2B5EF4-FFF2-40B4-BE49-F238E27FC236}">
                <a16:creationId xmlns:a16="http://schemas.microsoft.com/office/drawing/2014/main" id="{778B9509-6D48-FA4E-CCE5-ADAC761227C9}"/>
              </a:ext>
            </a:extLst>
          </p:cNvPr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7" name="6.00 ($403.428)">
            <a:extLst>
              <a:ext uri="{FF2B5EF4-FFF2-40B4-BE49-F238E27FC236}">
                <a16:creationId xmlns:a16="http://schemas.microsoft.com/office/drawing/2014/main" id="{930E09ED-ECFC-BE6A-66EE-F05F17C6EBCB}"/>
              </a:ext>
            </a:extLst>
          </p:cNvPr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8" name="5.11 ($165.174)">
            <a:extLst>
              <a:ext uri="{FF2B5EF4-FFF2-40B4-BE49-F238E27FC236}">
                <a16:creationId xmlns:a16="http://schemas.microsoft.com/office/drawing/2014/main" id="{25C88842-09E9-7B79-49AD-39EC769CE868}"/>
              </a:ext>
            </a:extLst>
          </p:cNvPr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</p:spTree>
    <p:extLst>
      <p:ext uri="{BB962C8B-B14F-4D97-AF65-F5344CB8AC3E}">
        <p14:creationId xmlns:p14="http://schemas.microsoft.com/office/powerpoint/2010/main" val="837929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pic>
        <p:nvPicPr>
          <p:cNvPr id="355" name="output.png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1" y="3573991"/>
            <a:ext cx="10353678" cy="9959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8B4949-2D06-09AD-DFDB-6DFC0E7F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F3144D-8CB4-3F05-8DE2-914DCD3F6BD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29094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58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59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&lt; 4.5</a:t>
            </a:r>
          </a:p>
        </p:txBody>
      </p:sp>
      <p:sp>
        <p:nvSpPr>
          <p:cNvPr id="360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61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62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63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64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5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6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7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8" name="Hoja, Nodo final"/>
          <p:cNvSpPr txBox="1"/>
          <p:nvPr/>
        </p:nvSpPr>
        <p:spPr>
          <a:xfrm>
            <a:off x="4508019" y="929274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Hoja, Nodo final</a:t>
            </a:r>
          </a:p>
        </p:txBody>
      </p:sp>
      <p:sp>
        <p:nvSpPr>
          <p:cNvPr id="369" name="Leaf, Terminal node"/>
          <p:cNvSpPr txBox="1"/>
          <p:nvPr/>
        </p:nvSpPr>
        <p:spPr>
          <a:xfrm>
            <a:off x="4508019" y="1007230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Leaf, Terminal node</a:t>
            </a:r>
          </a:p>
        </p:txBody>
      </p:sp>
      <p:sp>
        <p:nvSpPr>
          <p:cNvPr id="370" name="Rama, Nodo interno"/>
          <p:cNvSpPr txBox="1"/>
          <p:nvPr/>
        </p:nvSpPr>
        <p:spPr>
          <a:xfrm>
            <a:off x="18588085" y="814848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Rama, Nodo interno</a:t>
            </a:r>
          </a:p>
        </p:txBody>
      </p:sp>
      <p:sp>
        <p:nvSpPr>
          <p:cNvPr id="371" name="Branch, Internal Nodo"/>
          <p:cNvSpPr txBox="1"/>
          <p:nvPr/>
        </p:nvSpPr>
        <p:spPr>
          <a:xfrm>
            <a:off x="18588085" y="8940754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Branch, </a:t>
            </a:r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Internal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Nodo</a:t>
            </a:r>
          </a:p>
        </p:txBody>
      </p:sp>
      <p:sp>
        <p:nvSpPr>
          <p:cNvPr id="372" name="Este árbol de regresión es una sobre simplificación de la verdadero valores de regresión entre Salary, Years y Hits. Sin embargo, tiene sus ventaja porque es mas fácil entender y tienen mejor representación gráfica."/>
          <p:cNvSpPr txBox="1"/>
          <p:nvPr/>
        </p:nvSpPr>
        <p:spPr>
          <a:xfrm>
            <a:off x="1082010" y="11850748"/>
            <a:ext cx="22296180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spc="-36"/>
            </a:pPr>
            <a:r>
              <a:rPr lang="es-ES_tradnl" dirty="0"/>
              <a:t>Este árbol de regresión es una sobre simplificación del verdadero valor de regresión entre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Salary</a:t>
            </a:r>
            <a:r>
              <a:rPr lang="es-ES_tradnl" dirty="0"/>
              <a:t>,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. Sin embargo, tiene sus ventajas porque es más fácil entender y tienen mejor representación gráfica.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08C970-4B83-4460-789C-4C14C7E0CB0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DEC77F-F30B-C462-6F05-EF3BED0DFD8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21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75" name="Como construimos el proceso de construcción del árbol de regresión: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Como construimos el proceso de construcción del árbol de regresión: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Dividimos el espacio de observaciones, que son el set de los valores posibles X</a:t>
            </a:r>
            <a:r>
              <a:rPr lang="es-ES_tradnl" baseline="-25000" dirty="0"/>
              <a:t>1</a:t>
            </a:r>
            <a:r>
              <a:rPr lang="es-ES_tradnl" dirty="0"/>
              <a:t>, X</a:t>
            </a:r>
            <a:r>
              <a:rPr lang="es-ES_tradnl" baseline="-25000" dirty="0"/>
              <a:t>2</a:t>
            </a:r>
            <a:r>
              <a:rPr lang="es-ES_tradnl" dirty="0"/>
              <a:t>, …, </a:t>
            </a:r>
            <a:r>
              <a:rPr lang="es-ES_tradnl" dirty="0" err="1"/>
              <a:t>X</a:t>
            </a:r>
            <a:r>
              <a:rPr lang="es-ES_tradnl" baseline="-25000" dirty="0" err="1"/>
              <a:t>p</a:t>
            </a:r>
            <a:r>
              <a:rPr lang="es-ES_tradnl" dirty="0"/>
              <a:t>, en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J</a:t>
            </a:r>
            <a:r>
              <a:rPr lang="es-ES_tradnl" dirty="0"/>
              <a:t> regiones distintas y que no se solapan R</a:t>
            </a:r>
            <a:r>
              <a:rPr lang="es-ES_tradnl" baseline="-25000" dirty="0"/>
              <a:t>1</a:t>
            </a:r>
            <a:r>
              <a:rPr lang="es-ES_tradnl" dirty="0"/>
              <a:t>, R</a:t>
            </a:r>
            <a:r>
              <a:rPr lang="es-ES_tradnl" baseline="-25000" dirty="0"/>
              <a:t>2</a:t>
            </a:r>
            <a:r>
              <a:rPr lang="es-ES_tradnl" dirty="0"/>
              <a:t>, …, R</a:t>
            </a:r>
            <a:r>
              <a:rPr lang="es-ES_tradnl" baseline="-25000" dirty="0"/>
              <a:t>J</a:t>
            </a:r>
            <a:r>
              <a:rPr lang="es-ES_tradnl" dirty="0"/>
              <a:t>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Para cada observación que cae en una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, hacemos la misma predicción, la cual es simplemente la media de la respuesta de los valores de entrenamiento que están en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Podemos usar otra métrica de medición de posición central.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6C5E34-BD79-DC22-2A80-A90D79C82E0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B10879-F420-82F4-EB02-25E0AA99D82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9031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876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F5CD557-E48E-B700-6D1D-2419A2A4C7E1}"/>
              </a:ext>
            </a:extLst>
          </p:cNvPr>
          <p:cNvSpPr/>
          <p:nvPr/>
        </p:nvSpPr>
        <p:spPr>
          <a:xfrm>
            <a:off x="14048876" y="9506026"/>
            <a:ext cx="881070" cy="899215"/>
          </a:xfrm>
          <a:prstGeom prst="roundRect">
            <a:avLst>
              <a:gd name="adj" fmla="val 26776"/>
            </a:avLst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 lang="es-ES_tradnl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0EB95EC-25D5-44AB-9819-FEF39E52DD5D}"/>
              </a:ext>
            </a:extLst>
          </p:cNvPr>
          <p:cNvSpPr/>
          <p:nvPr/>
        </p:nvSpPr>
        <p:spPr>
          <a:xfrm>
            <a:off x="14929946" y="10436772"/>
            <a:ext cx="1141064" cy="1141064"/>
          </a:xfrm>
          <a:prstGeom prst="line">
            <a:avLst/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6" name="Es la media de y en la región RJ">
            <a:extLst>
              <a:ext uri="{FF2B5EF4-FFF2-40B4-BE49-F238E27FC236}">
                <a16:creationId xmlns:a16="http://schemas.microsoft.com/office/drawing/2014/main" id="{74ED081D-9843-59AF-AF28-7811BE3DDEAB}"/>
              </a:ext>
            </a:extLst>
          </p:cNvPr>
          <p:cNvSpPr txBox="1"/>
          <p:nvPr/>
        </p:nvSpPr>
        <p:spPr>
          <a:xfrm>
            <a:off x="14316889" y="11665686"/>
            <a:ext cx="6062703" cy="49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 spc="-32"/>
            </a:pPr>
            <a:r>
              <a:rPr lang="es-ES_tradnl" dirty="0"/>
              <a:t>Es la media de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y</a:t>
            </a:r>
            <a:r>
              <a:rPr lang="es-ES_tradnl" dirty="0"/>
              <a:t> en la región R</a:t>
            </a:r>
            <a:r>
              <a:rPr lang="es-ES_tradnl" baseline="-25000" dirty="0"/>
              <a:t>J</a:t>
            </a:r>
            <a:r>
              <a:rPr lang="es-ES_tradnl" baseline="-59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5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aso clase anter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Repaso clase anterior</a:t>
            </a:r>
          </a:p>
        </p:txBody>
      </p:sp>
      <p:sp>
        <p:nvSpPr>
          <p:cNvPr id="166" name="Metodos de ajustes de hiperparámetro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Maximal</a:t>
            </a:r>
            <a:r>
              <a:rPr lang="es-ES_tradnl" dirty="0"/>
              <a:t> </a:t>
            </a:r>
            <a:r>
              <a:rPr lang="es-ES_tradnl" dirty="0" err="1"/>
              <a:t>Margin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endParaRPr lang="es-ES_tradnl" dirty="0"/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Clasificador de vector de soportes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clasificar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regresión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12DCED-EBF6-A28C-D03D-21D76362314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AD5BE30-45B2-FF68-E331-D09F3155607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89" name="Cómo dividimos el espacio de observaciones?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¿Cómo dividimos el espacio de observaciones?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imposible buscar todas las combinaciones posibles de valores para encontrar la minimizar a RSS.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Tenemos que usar algún algoritmo de optimización. Para ello tomamos un algoritmo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/>
              <a:t> que es conocido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/>
              <a:t>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Arrancamos desde el tronco del árbol y vamos bajando.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En cada paso, se busca la mejor bifurcación en ese paso particular.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2F72B96-EB12-8413-5E13-03367609C03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F35E78-AF53-0533-4480-943F8F02833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6163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ursive binary splitting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Recursive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binary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splitting</a:t>
                </a:r>
                <a:endParaRPr lang="es-ES_tradnl" dirty="0">
                  <a:latin typeface="Graphik Compact Bold"/>
                  <a:ea typeface="Graphik Compact Bold"/>
                  <a:cs typeface="Graphik Compact Bold"/>
                  <a:sym typeface="Graphik Compact Bold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elije un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X</a:t>
                </a:r>
                <a:r>
                  <a:rPr lang="es-ES_tradnl" baseline="-25000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j</a:t>
                </a:r>
                <a:r>
                  <a:rPr lang="es-ES_tradnl" dirty="0"/>
                  <a:t> y el punto de corte </a:t>
                </a:r>
                <a:r>
                  <a:rPr lang="es-ES_tradnl" b="1" i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</a:t>
                </a:r>
                <a:r>
                  <a:rPr lang="es-ES_tradnl" dirty="0"/>
                  <a:t> de tal forma que bifurca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 en dos regiones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que lleve a la mayor reducción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RSS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decir, para cada valor de j y cada valor de s:</a:t>
                </a:r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Y buscamos el valor de j y s que minimice esta ecuación: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endParaRPr lang="es-ES_tradnl" dirty="0"/>
              </a:p>
            </p:txBody>
          </p:sp>
        </mc:Choice>
        <mc:Fallback xmlns="">
          <p:sp>
            <p:nvSpPr>
              <p:cNvPr id="392" name="Recursive binary splitt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97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39E566-1EE2-249A-3C2B-3F3D6A0C139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F56A9B-C379-DBE1-EA56-3CDEAC854A2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42911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97" name="Recursive binary splitting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Y recursivamente repetimos esto para los segmentos que se generan, pero ahora tomando a las regiones formadas y aplicando este proceso, partimos en nuevas regiones.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Este proceso continua hasta que llegamos a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criterio de corte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1236B16-C681-44D5-3A48-58E492E2E2F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E550DC-0CE0-D80E-6204-5501002520E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86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0" name="Recursive binary splitting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binary splitting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/>
              <a:t> </a:t>
            </a:r>
          </a:p>
        </p:txBody>
      </p:sp>
      <p:pic>
        <p:nvPicPr>
          <p:cNvPr id="401" name="rect23432dsddllldd1.png" descr="rect23432dsddllld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30" y="5420777"/>
            <a:ext cx="20680540" cy="7261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41BB2E-99AE-9A38-5F2B-CD66F9D2E7F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F015D9-B5C6-FB05-DAA3-CB1C2373068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2108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4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proceso que se describió puede producir buenas predicciones del set de entrenamiento, pero muy fácilmente puede generar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overfitting</a:t>
            </a:r>
            <a:r>
              <a:rPr lang="es-ES_tradnl" dirty="0"/>
              <a:t>, haciendo que se desempeñe muy mal en el set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caso más extremo es un árbol con una hoja por cada punto del set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se debe a que el árbol es muy complejo. Un árbol más pequeño con menor regiones puede llevar a menos </a:t>
            </a:r>
            <a:r>
              <a:rPr lang="es-ES_tradnl" dirty="0">
                <a:solidFill>
                  <a:schemeClr val="accent3">
                    <a:satOff val="23024"/>
                    <a:lumOff val="-2771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varianza</a:t>
            </a:r>
            <a:r>
              <a:rPr lang="es-ES_tradnl" dirty="0"/>
              <a:t> y mejor interpretación a expensa de un poco de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sesgo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1C7078-0A04-6DF4-DA1C-0C0ECAC6251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AF0DC5-7534-C790-012A-8DA906414F6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5798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estrategia más obvia es construir el árbol sólo mientras la disminución en el </a:t>
            </a:r>
            <a:r>
              <a:rPr lang="es-ES_tradnl" b="1" dirty="0"/>
              <a:t>RSS</a:t>
            </a:r>
            <a:r>
              <a:rPr lang="es-ES_tradnl" dirty="0"/>
              <a:t> sea mayor a un valor umbral (relativamente alto). Esta estrategia dará como resultado árboles más pequeños, pero es demasiado cortoplacista,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división aparentemente sin valor en las primeras etapas del árbol podría ser seguida por una división muy buena, es decir, una división que conduzca a una gran reducción del RSS más adelante.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D8C2F2-A967-AF9E-DCFA-06B62394B73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26E6E-4BD2-BDDD-7103-3F599290B39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3460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mejor estrategia es llevar un paso de eliminación hacia atrás. Construimos un árbol enorme T</a:t>
            </a:r>
            <a:r>
              <a:rPr lang="es-ES_tradnl" baseline="-25000" dirty="0"/>
              <a:t>0</a:t>
            </a:r>
            <a:r>
              <a:rPr lang="es-ES_tradnl" dirty="0"/>
              <a:t>, y luego vamos podando para obtener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sub-árbol</a:t>
            </a:r>
            <a:r>
              <a:rPr lang="es-ES_tradnl" dirty="0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¿Como hacemos? Intuitivamente es elegir un sub-árbol que disminuya el error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Pero de nuevo, </a:t>
            </a:r>
            <a:r>
              <a:rPr lang="es-ES_tradnl" dirty="0">
                <a:solidFill>
                  <a:schemeClr val="accent5">
                    <a:hueOff val="129701"/>
                    <a:lumOff val="-22825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estamos ante un problema demasiado complejo de iterar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AD71C23-85D3-2FEA-0B7A-88C9727D74E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2436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Podando los arbol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Podando los arboles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Vamos a introducir un valor de penalización α a nuestra formula de RSS. Dado un valor de α, existe un sub-árbol T perteneciente a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 que: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_tradnl" dirty="0"/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…es mínimo.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 indica el número de hojas del sub-árbol.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α (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_tradnl" dirty="0"/>
                  <a:t>) presenta un </a:t>
                </a:r>
                <a:r>
                  <a:rPr lang="es-ES_tradnl" dirty="0" err="1"/>
                  <a:t>trade</a:t>
                </a:r>
                <a:r>
                  <a:rPr lang="es-ES_tradnl" dirty="0"/>
                  <a:t>-off entre complejidad del árbol y su capacidad de ajustar a los datos (Regularización). Si α=0 el árbol elegido es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. Cuando más grande es α, el precio a pagar por el tamaño de árbol cada vez es mayor.</a:t>
                </a:r>
              </a:p>
            </p:txBody>
          </p:sp>
        </mc:Choice>
        <mc:Fallback xmlns="">
          <p:sp>
            <p:nvSpPr>
              <p:cNvPr id="413" name="Podando los arbol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277" t="-1198" r="-58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6F92089-0BB8-37EB-C24B-56192ACB887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2CE9D4-7EE1-676C-5A70-CE7E292904D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7174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Algo interesante es que a medida que aumentamos α desde cero, las ramas se podan del árbol de una manera anidada y predecible, por lo que es fácil obtener la secuencia completa de subárboles en función de α.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Podemos seleccionar un valor de α usando búsqueda de hiper-parámetros.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FD56A1F-26FC-195A-793E-52991C6F0A6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C961F7-17CA-0933-B14C-1117CAD070C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795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20" name="Algoritmo total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Algoritmo total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Usando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/>
              <a:t>se crea el árbol más grande con el </a:t>
            </a:r>
            <a:r>
              <a:rPr lang="es-ES_tradnl" dirty="0" err="1"/>
              <a:t>dataset</a:t>
            </a:r>
            <a:r>
              <a:rPr lang="es-ES_tradnl" dirty="0"/>
              <a:t> de entrenamiento, terminando el entrenamiento cuando cada hoja tenga menos de un número determinado de observaciones.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aplica la técnica de podado de árbol para obtener un set de </a:t>
            </a:r>
            <a:r>
              <a:rPr lang="es-ES_tradnl" dirty="0" err="1"/>
              <a:t>sub-arboles</a:t>
            </a:r>
            <a:r>
              <a:rPr lang="es-ES_tradnl" dirty="0"/>
              <a:t> como función de α. Usando validación cruzada para elegir α. 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Elija el sub-árbol del paso 2 que corresponde al valor de α que disminuya el error.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6514B5C-1C4B-29A6-B3CA-294CCE1A10B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7B22B3-A400-FE5D-A807-A1B781DFE88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698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al Margin Classifier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Maximal Margin Classifier </a:t>
            </a:r>
          </a:p>
        </p:txBody>
      </p:sp>
      <p:sp>
        <p:nvSpPr>
          <p:cNvPr id="172" name="Si nuestra data es linealmente separable, puede existir un numero infinito de hiperplanos que van a funcionar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nuestra data es linealmente separable, puede existir un numero infinito de hiperplanos que van a funcionar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173" name="path3727dd5.png" descr="path3727dd5.png"/>
          <p:cNvPicPr>
            <a:picLocks noChangeAspect="1"/>
          </p:cNvPicPr>
          <p:nvPr/>
        </p:nvPicPr>
        <p:blipFill>
          <a:blip r:embed="rId2"/>
          <a:srcRect l="105" r="105"/>
          <a:stretch>
            <a:fillRect/>
          </a:stretch>
        </p:blipFill>
        <p:spPr>
          <a:xfrm>
            <a:off x="1287903" y="5593486"/>
            <a:ext cx="7337011" cy="734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or lo que necesitamos algún criterio de selección.…"/>
          <p:cNvSpPr txBox="1"/>
          <p:nvPr/>
        </p:nvSpPr>
        <p:spPr>
          <a:xfrm>
            <a:off x="9132143" y="5553594"/>
            <a:ext cx="14426135" cy="7062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 spc="-38"/>
            </a:pPr>
            <a:r>
              <a:rPr lang="es-ES_tradnl" dirty="0"/>
              <a:t>Por lo que necesitamos algún criterio de selección.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caso que aquí estamos viendo busca el hiperplano que más lejos se encuentra de los datos de entrenamiento.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Es decir, computamos la distancia mínima de cada observación de entrenamiento y obtenemos la distancia más chica de las distancias, que llamamos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margen</a:t>
            </a:r>
            <a:r>
              <a:rPr lang="es-ES_tradnl" dirty="0"/>
              <a:t>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objetivo es buscar el hiperplano que mas grande posee este margen. Y el algoritmo que hace esto es el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Maximal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Margin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Classifier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r>
              <a:rPr lang="es-ES_tradnl" dirty="0"/>
              <a:t>Podemos pensar que el clasificador busca el máximo </a:t>
            </a:r>
            <a:r>
              <a:rPr lang="es-ES_tradnl" dirty="0">
                <a:solidFill>
                  <a:schemeClr val="accent4">
                    <a:hueOff val="-119350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grosor</a:t>
            </a:r>
            <a:r>
              <a:rPr lang="es-ES_tradnl" dirty="0"/>
              <a:t> de recta que puede pasar entre las clases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8FDDF74-BD56-6004-C861-A706118EA8B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1A9D2F-45C1-D8A1-DE7F-F5D32097674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627892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rbol de clasificac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6890994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27" name="Un árbol de clasificación es muy similar a uno de regresión, pero ahora se usa para predecir una variable cualitativa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Un árbol de clasificación es muy similar a uno de regresión, pero ahora se usa para predecir una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variable cualitativa</a:t>
            </a:r>
            <a:r>
              <a:rPr lang="es-ES_tradnl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En el caso de regresión, al llegar la hoja, obteníamos el valor con el promedio de los valores en la hoja. Ahora, obtenemos la clase en base a la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clase que más ocurre </a:t>
            </a:r>
            <a:r>
              <a:rPr lang="es-ES_tradnl"/>
              <a:t>en las muestras que están en la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Al interpretar los resultados de un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árbol de clasificación</a:t>
            </a:r>
            <a:r>
              <a:rPr lang="es-ES_tradnl"/>
              <a:t>, a menudo estamos interesados no sólo en la predicción de clase correspondiente a una región de nodo terminal particular, sino también en las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proporciones de clase entre las observaciones de entrenamiento</a:t>
            </a:r>
            <a:r>
              <a:rPr lang="es-ES_tradnl"/>
              <a:t> que caen en esa región.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9D85F0-C9A1-A090-2F26-24B058E14A7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6B39D-D51D-5325-C9CB-C8E0A75EDDB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120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más simple en que se crea un árbol de clasificación es muy parecida al árbol de regresión con la estrategia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top-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down</a:t>
                </a:r>
                <a:r>
                  <a:rPr lang="es-ES_tradnl" dirty="0"/>
                  <a:t> y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greedy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, </a:t>
                </a:r>
                <a:r>
                  <a:rPr lang="es-ES_tradnl" dirty="0"/>
                  <a:t>pero no contamos con el error cuadrático.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primera métrica que podemos usar es la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tasa de error de clasificación</a:t>
                </a:r>
                <a:r>
                  <a:rPr lang="es-ES_tradnl" dirty="0"/>
                  <a:t>:</a:t>
                </a:r>
                <a:br>
                  <a:rPr lang="es-ES_tradnl" dirty="0"/>
                </a:br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la fracción de las observaciones de entrenamiento en esa región que no pertenecen a la clase más común.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representa la proporción de las observaciones de entrenamiento en la región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m</a:t>
                </a:r>
                <a:r>
                  <a:rPr lang="es-ES_tradnl" dirty="0"/>
                  <a:t> que son de la clase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</a:t>
                </a:r>
                <a:r>
                  <a:rPr lang="es-ES_tradnl" dirty="0"/>
                  <a:t>. 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Ojo, el error de clasificación </a:t>
                </a:r>
                <a:r>
                  <a:rPr lang="es-ES_tradnl" dirty="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no es suficientemente sensible para crecer a los árboles</a:t>
                </a:r>
                <a:r>
                  <a:rPr lang="es-ES_tradnl" dirty="0"/>
                  <a:t> y, en la práctica, son preferibles otras dos medidas.</a:t>
                </a:r>
              </a:p>
            </p:txBody>
          </p:sp>
        </mc:Choice>
        <mc:Fallback xmlns="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  <a:blipFill>
                <a:blip r:embed="rId2"/>
                <a:stretch>
                  <a:fillRect l="-1219" t="-1196" r="-5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1EDADB3-66D1-3A26-7CFE-45C167B8275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6EA6F0-CE8C-6B18-2C9F-9BEAD17911C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4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El indice de Gini, el cual es una medida de la desigualdad usada inicialmente para medir la desigualdad de los paíse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El índice de Gini</a:t>
                </a:r>
                <a:r>
                  <a:rPr lang="es-ES_tradnl" dirty="0"/>
                  <a:t>, el cual es una medida de la desigualdad usada inicialmente para medir la desigualdad de los países: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Como una medida de la varianza a través de todas las clases K. El cual se observa que el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índice de Gini</a:t>
                </a:r>
                <a:r>
                  <a:rPr lang="es-ES_tradnl" dirty="0"/>
                  <a:t> toma un valor pequeño si todas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son cercanas a cero o uno.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Por esto, se dice que el índice de Gini es una medida de la pureza de un nodo terminal</a:t>
                </a:r>
              </a:p>
            </p:txBody>
          </p:sp>
        </mc:Choice>
        <mc:Fallback xmlns="">
          <p:sp>
            <p:nvSpPr>
              <p:cNvPr id="435" name="El indice de Gini, el cual es una medida de la desigualdad usada inicialmente para medir la desigualdad de los paíse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87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2ECEAE-F942-D0FA-20B3-7194567D24D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9054AD4-6524-7351-1463-B0A1029713D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92165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40" name="En un árbol de clasificación, queremos encontrar una rama de decisión que de mucha información.…"/>
          <p:cNvSpPr txBox="1">
            <a:spLocks noGrp="1"/>
          </p:cNvSpPr>
          <p:nvPr>
            <p:ph type="body" idx="1"/>
          </p:nvPr>
        </p:nvSpPr>
        <p:spPr>
          <a:xfrm>
            <a:off x="1295400" y="3896660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un árbol de clasificación, queremos encontrar una rama de decisión que de mucha información.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en una rama, hace que todas las observaciones de una clase vayan para un lado y todas las otras observaciones de otra clase vayan para la otra,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va a ser una excelente rama para elegir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cambio, el caso que no afecta a como se mueven las clases, probablemente no es una buena opción.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forma que capturamos esta noción de </a:t>
            </a:r>
            <a:r>
              <a:rPr lang="es-ES_tradnl" dirty="0">
                <a:solidFill>
                  <a:schemeClr val="accent3">
                    <a:satOff val="-11207"/>
                    <a:lumOff val="-11741"/>
                  </a:schemeClr>
                </a:solidFill>
              </a:rPr>
              <a:t>cuanta información transmite</a:t>
            </a:r>
            <a:r>
              <a:rPr lang="es-ES_tradnl" dirty="0"/>
              <a:t> es con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Entropía</a:t>
            </a:r>
            <a:r>
              <a:rPr lang="es-ES_tradnl" dirty="0"/>
              <a:t>. O también como medida de desorden.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296B2-1B8E-4E91-AA93-5A0B6DBA8CD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524E2B-B4C2-81BB-C27D-CA395D5FA42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24492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Si en una hoja, todas las observaciones de entrenamiento son de una sola clase, la entropía es cer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en una hoja, todas las observaciones de entrenamiento son de una sola clase, la entropía es cero.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cambio, si las clases están desperdigadas de forma uniforme entre la clase, la entropía es grande.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definición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entropía</a:t>
                </a:r>
                <a:r>
                  <a:rPr lang="es-ES_tradnl" dirty="0"/>
                  <a:t> es: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s-ES_tradnl" dirty="0"/>
                </a:br>
                <a:r>
                  <a:rPr lang="es-ES_tradnl" dirty="0"/>
                  <a:t>Vemos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son cercanos a cero o a uno, la entropía es un valor pequeño. Si las proporciones son similares entre sí, este valor va a ser grande.  </a:t>
                </a:r>
              </a:p>
            </p:txBody>
          </p:sp>
        </mc:Choice>
        <mc:Fallback xmlns="">
          <p:sp>
            <p:nvSpPr>
              <p:cNvPr id="444" name="Si en una hoja, todas las observaciones de entrenamiento son de una sola clase, la entropía es cer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  <a:blipFill>
                <a:blip r:embed="rId2"/>
                <a:stretch>
                  <a:fillRect l="-1393" t="-1332" r="-929" b="-412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lagrida_latex_editor32.png" descr="lagrida_latex_editor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grida_latex_editor31.png" descr="lagrida_latex_editor31.png"/>
          <p:cNvPicPr>
            <a:picLocks noChangeAspect="1"/>
          </p:cNvPicPr>
          <p:nvPr/>
        </p:nvPicPr>
        <p:blipFill>
          <a:blip r:embed="rId4"/>
          <a:srcRect l="74729" r="4623"/>
          <a:stretch>
            <a:fillRect/>
          </a:stretch>
        </p:blipFill>
        <p:spPr>
          <a:xfrm>
            <a:off x="10072683" y="13782806"/>
            <a:ext cx="1079114" cy="10372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9A6012-E90A-C531-718E-017705923DC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49C727-B817-3403-89E3-06C8AC9FB57A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9426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pic>
        <p:nvPicPr>
          <p:cNvPr id="450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ukkktput.png" descr="oukkk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83" y="4125780"/>
            <a:ext cx="10246833" cy="851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7FC2B88-E74A-AF3E-85EE-70675A63EF4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82559D3-B098-A5B5-D42F-66964CD8A65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68847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54" name="Todo el resto es igual al árbol de regresión"/>
          <p:cNvSpPr txBox="1">
            <a:spLocks noGrp="1"/>
          </p:cNvSpPr>
          <p:nvPr>
            <p:ph type="body" idx="1"/>
          </p:nvPr>
        </p:nvSpPr>
        <p:spPr>
          <a:xfrm>
            <a:off x="1295400" y="3825521"/>
            <a:ext cx="21869400" cy="9532779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/>
              <a:t>Todo el resto es igual al árbol de regresión</a:t>
            </a:r>
          </a:p>
        </p:txBody>
      </p:sp>
      <p:pic>
        <p:nvPicPr>
          <p:cNvPr id="455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EB1A96-8D7C-9C5F-900E-D423EAF3EEA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A5D960-8D0F-FF1A-A70A-089F7977536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6664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sp>
        <p:nvSpPr>
          <p:cNvPr id="460" name="✅ Son fáciles de explicar a las personas, mas inclusive que a la regresión lineal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Son fáciles de explicar a las personas, más inclusive que a la regresión lineal.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hipotetiza que el árbol de decisión se acerca más a la forma que un humano piensa.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puede representar gráficamente.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Los árboles puede manejar fácilmente variables cualitativas sin necesidad de crear variables </a:t>
            </a:r>
            <a:r>
              <a:rPr lang="es-ES_tradnl" dirty="0" err="1"/>
              <a:t>dummy</a:t>
            </a:r>
            <a:r>
              <a:rPr lang="es-ES_tradnl" dirty="0"/>
              <a:t>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tienen el mismo nivel de exactitud de predicción que otros modelos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son robustos, pequeños cambios en los datos pueden cambiar grandes cambios en la predicción.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B07F015-DD65-9C4E-1979-BC1CBF6E17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39C170-4C0C-13B3-51A0-43756F3329A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5804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77" name="Por lo que vimos, si queremos seguir usando un hiperplano, debemos relajar las exigencias:…"/>
          <p:cNvSpPr txBox="1">
            <a:spLocks noGrp="1"/>
          </p:cNvSpPr>
          <p:nvPr>
            <p:ph type="body" idx="1"/>
          </p:nvPr>
        </p:nvSpPr>
        <p:spPr>
          <a:xfrm>
            <a:off x="1257300" y="3676527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lo que vimos, si queremos seguir usando un hiperplano, debemos relajar las exigencias: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Mayor robustez a observaciones individuales.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Mejor clasificación de la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mayoría</a:t>
            </a:r>
            <a:r>
              <a:rPr lang="es-ES_tradnl" dirty="0"/>
              <a:t> (no todas) de las observaciones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decir, podría valer la pena clasificar erróneamente algunas observaciones de entrenamiento para poder clasificar mejor las observaciones restantes.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C5BCCE-DA1B-C557-0985-30AEDB3909D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3E06AB-4BAE-30EF-433A-57D90189DCA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pic>
        <p:nvPicPr>
          <p:cNvPr id="463" name="g1ddd5750.png" descr="g1ddd5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82" y="3459664"/>
            <a:ext cx="11143636" cy="99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663F1FF-2C9C-90CB-6850-9776FC1AE5E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36445D-84B5-D686-0361-312C9E71719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5351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4140638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80" name="Similar al clasificador, hay un pequeño numero de observaciones en el margen o dentro de él, que son los que determinan el hiperplano, esto se llaman vectores de soporte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Hay un pequeño número de observaciones en el margen o dentro de él, que son los que determinan el hiperplano, esto se llaman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vectores de soporte</a:t>
            </a:r>
            <a:r>
              <a:rPr lang="es-ES_tradnl" dirty="0"/>
              <a:t>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Las demás observaciones no tienen importancia para el modelo.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2" name="Picture 1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8B6FD52-69CA-90CE-0F7D-9E9A4DFD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3" y="3133001"/>
            <a:ext cx="22683827" cy="602676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89B7BB-B6EE-7D17-F193-7E0E3CC6367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818FDB-6F8A-0EF2-AD92-DB44F40B093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modelo llamado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Support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Vector Machine (SVM)</a:t>
                </a:r>
                <a:r>
                  <a:rPr lang="es-ES_tradnl" dirty="0"/>
                  <a:t> o máquina de vector de soportes extiende al Clasificador de vector de soportes permitiendo extender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, usando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funciones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frontera de decisión la podemos describir como: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de entrenamiento, la importancia de los vectores de soporte y el </a:t>
                </a:r>
                <a:r>
                  <a:rPr lang="es-ES_tradnl" dirty="0" err="1"/>
                  <a:t>hiperparámetro</a:t>
                </a:r>
                <a:r>
                  <a:rPr lang="es-ES_tradnl" dirty="0"/>
                  <a:t> C se mantienen. La gran diferencia es que ahora las fronteras de decisión no son necesariamente lineales y determinada por la función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elegida</a:t>
                </a:r>
                <a:r>
                  <a:rPr lang="es-ES_tradnl" dirty="0"/>
                  <a:t>. </a:t>
                </a:r>
              </a:p>
            </p:txBody>
          </p:sp>
        </mc:Choice>
        <mc:Fallback xmlns="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r="-4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4BF17BF-7857-55A2-123C-80A8258EFA5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B07DB-D061-F871-B51B-BA0118ED6E2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88" name="path3sss7xxxxx275.png" descr="path3sss7xxxx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2" y="4384885"/>
            <a:ext cx="15408276" cy="7349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Kernel polinomial de orden 3"/>
          <p:cNvSpPr txBox="1"/>
          <p:nvPr/>
        </p:nvSpPr>
        <p:spPr>
          <a:xfrm>
            <a:off x="6051175" y="11952971"/>
            <a:ext cx="527125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 dirty="0" err="1"/>
              <a:t>Kernel</a:t>
            </a:r>
            <a:r>
              <a:rPr lang="es-ES_tradnl" dirty="0"/>
              <a:t> polinomial de orden 3</a:t>
            </a:r>
          </a:p>
        </p:txBody>
      </p:sp>
      <p:sp>
        <p:nvSpPr>
          <p:cNvPr id="190" name="Kernel radial"/>
          <p:cNvSpPr txBox="1"/>
          <p:nvPr/>
        </p:nvSpPr>
        <p:spPr>
          <a:xfrm>
            <a:off x="15424478" y="11952971"/>
            <a:ext cx="235731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/>
              <a:t>Kernel radial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BFA84-AFFA-5E15-F30A-B8EC5A56FE1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5B840D-CAE1-A8D5-6224-9924C7E92CC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93" name="path3ddd7ss75.png" descr="path3ddd7ss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75" y="4059334"/>
            <a:ext cx="18272450" cy="80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769995-B590-29F1-2825-1FF1155AEC17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79D840-7A42-5790-6233-4265371CE31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196" name="Lo que se optimiza ahora es el hiperplano que mejor que logra meter a todos los puntos de entrenamiento dentro del margen, minimizando el valor del margen.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dirty="0"/>
              <a:t>Lo que se optimiza ahora es el hiperplano que mejor que logra meter a todos los puntos de entrenamiento dentro del margen, minimizando el valor del margen. </a:t>
            </a:r>
          </a:p>
        </p:txBody>
      </p:sp>
      <p:pic>
        <p:nvPicPr>
          <p:cNvPr id="197" name="text15dsds97s0.png" descr="text15dsds97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20" y="5758568"/>
            <a:ext cx="7650707" cy="766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06B4D07-9A6B-D5FA-E68C-79F0794F72D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0F686-168B-A29C-721C-BF4EDDB7344D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c15ead3b-a842-409e-8059-3e3468c48585}" enabled="1" method="Standard" siteId="{5d93ebcc-f769-4380-8b7e-289fc972da1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2711</Words>
  <Application>Microsoft Office PowerPoint</Application>
  <PresentationFormat>Custom</PresentationFormat>
  <Paragraphs>283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Calibri</vt:lpstr>
      <vt:lpstr>Cambria Math</vt:lpstr>
      <vt:lpstr>Graphik</vt:lpstr>
      <vt:lpstr>Graphik Compact</vt:lpstr>
      <vt:lpstr>Graphik Compact Bold</vt:lpstr>
      <vt:lpstr>Graphik Compact Regular</vt:lpstr>
      <vt:lpstr>Graphik-Medium</vt:lpstr>
      <vt:lpstr>Graphik-SemiboldItalic</vt:lpstr>
      <vt:lpstr>Helvetica Neue</vt:lpstr>
      <vt:lpstr>34_DynamicRainbow</vt:lpstr>
      <vt:lpstr>Árboles de decisión</vt:lpstr>
      <vt:lpstr>Repaso clase anterior</vt:lpstr>
      <vt:lpstr>Maximal Margin Classifier </vt:lpstr>
      <vt:lpstr>Clasificador de vector de soportes</vt:lpstr>
      <vt:lpstr>Clasificador de vector de soportes</vt:lpstr>
      <vt:lpstr>Support vector machine</vt:lpstr>
      <vt:lpstr>Support vector machine</vt:lpstr>
      <vt:lpstr>Support vector machine</vt:lpstr>
      <vt:lpstr>Support Vector Machine en regresión</vt:lpstr>
      <vt:lpstr>Support Vector Machine en regresión</vt:lpstr>
      <vt:lpstr>PowerPoint Presentation</vt:lpstr>
      <vt:lpstr>Árboles de decisión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PowerPoint Presentation</vt:lpstr>
      <vt:lpstr>PowerPoint Presentation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Arbol de clasificación</vt:lpstr>
      <vt:lpstr>Ventajas y Desventajas de los árboles</vt:lpstr>
      <vt:lpstr>Ventajas y Desventajas de los árboles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de decisión</dc:title>
  <cp:lastModifiedBy>Antonio Zarauz Moreno</cp:lastModifiedBy>
  <cp:revision>16</cp:revision>
  <dcterms:modified xsi:type="dcterms:W3CDTF">2025-03-28T18:10:30Z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34_DynamicRainbow:6</vt:lpwstr>
  </property>
  <property fmtid="{D5CDD505-2E9C-101B-9397-08002B2CF9AE}" pid="3" name="ClassificationContentMarkingFooterText">
    <vt:lpwstr>Datos elaborados por BCP para uso Interno</vt:lpwstr>
  </property>
</Properties>
</file>